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8.svg" ContentType="image/svg+xml"/>
  <Override PartName="/ppt/media/image2.svg" ContentType="image/svg+xml"/>
  <Override PartName="/ppt/media/image26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8" r:id="rId12"/>
    <p:sldId id="269" r:id="rId13"/>
    <p:sldId id="265" r:id="rId14"/>
    <p:sldId id="266" r:id="rId15"/>
  </p:sldIdLst>
  <p:sldSz cx="18288000" cy="10287000"/>
  <p:notesSz cx="6858000" cy="9144000"/>
  <p:embeddedFontLst>
    <p:embeddedFont>
      <p:font typeface="Clear Sans Regular Bold" panose="020B0603030202020304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 showGuides="1">
      <p:cViewPr varScale="1">
        <p:scale>
          <a:sx n="57" d="100"/>
          <a:sy n="57" d="100"/>
        </p:scale>
        <p:origin x="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24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5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80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Reactions Analysis</a:t>
            </a:r>
            <a:endParaRPr lang="en-US" sz="80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811557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2776220" y="7847330"/>
            <a:ext cx="2900680" cy="2185670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534466" y="26639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4401800" y="133350"/>
            <a:ext cx="3545205" cy="2421255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 Box 27"/>
          <p:cNvSpPr txBox="1"/>
          <p:nvPr/>
        </p:nvSpPr>
        <p:spPr>
          <a:xfrm>
            <a:off x="2514600" y="2652395"/>
            <a:ext cx="7153910" cy="5004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828800" lvl="4" indent="457200" algn="l">
              <a:buFont typeface="Arial" panose="020B0604020202020204" pitchFamily="34" charset="0"/>
              <a:buNone/>
            </a:pPr>
            <a:endParaRPr lang="en-US" sz="3200" b="1"/>
          </a:p>
          <a:p>
            <a:pPr marL="1828800" lvl="4" indent="457200" algn="l">
              <a:buFont typeface="Arial" panose="020B0604020202020204" pitchFamily="34" charset="0"/>
              <a:buNone/>
            </a:pPr>
            <a:endParaRPr lang="en-US" sz="3200" b="1"/>
          </a:p>
          <a:p>
            <a:pPr marL="1828800" lvl="4" indent="457200" algn="l">
              <a:buFont typeface="Arial" panose="020B0604020202020204" pitchFamily="34" charset="0"/>
              <a:buNone/>
            </a:pPr>
            <a:r>
              <a:rPr lang="en-US" sz="3200" b="1"/>
              <a:t>The month of May produced the most post.</a:t>
            </a:r>
            <a:endParaRPr lang="en-US" sz="3200" b="1"/>
          </a:p>
        </p:txBody>
      </p:sp>
      <p:pic>
        <p:nvPicPr>
          <p:cNvPr id="27" name="Picture 26" descr="month by conten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2601595"/>
            <a:ext cx="7548880" cy="75933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5410358" y="87605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0047" y="7658340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610242" y="49552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/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0756900" y="501650"/>
            <a:ext cx="6096000" cy="9099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Majority of the users have more interest in the top 5 categories, which are: Animal, Science, Healthy Eating, Technology and Food.</a:t>
            </a:r>
            <a:endParaRPr lang="en-US" sz="32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Most users are drawn and attracted to the </a:t>
            </a:r>
            <a:r>
              <a:rPr lang="en-US" sz="3200" b="1">
                <a:sym typeface="+mn-ea"/>
              </a:rPr>
              <a:t>photo and audio content types, so Social Buzz should push out more contents with these two content types.</a:t>
            </a:r>
            <a:endParaRPr lang="en-US" sz="3200" b="1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I would also recommend video content type, as it still got some engagements</a:t>
            </a:r>
            <a:endParaRPr lang="en-US" sz="3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  <a:endPara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779895" y="1593215"/>
            <a:ext cx="10960735" cy="7149465"/>
          </a:xfrm>
          <a:prstGeom prst="rect">
            <a:avLst/>
          </a:prstGeom>
          <a:solidFill>
            <a:schemeClr val="bg1"/>
          </a:solidFill>
        </p:spPr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Social Buzz is a Social media &amp; content creation company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It was established in 2010 and currently having 250 employees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Social Buzz keeps all users anonymous, and only track user reactions on every piece of content.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Social Buzz has reached over 500 million active users every month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They need the help of an advisory firm to oversee their scaling process effectively.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They need the following:</a:t>
            </a:r>
            <a:endParaRPr lang="en-US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An audit of their big data practice </a:t>
            </a:r>
            <a:endParaRPr lang="en-US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Recommendations for a successful IPO </a:t>
            </a:r>
            <a:endParaRPr lang="en-US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An analysis of their content categories that highlights the top 5 categories with the largest aggregate popularity</a:t>
            </a:r>
            <a:endParaRPr lang="en-US" sz="280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304743" y="2005553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63575" y="3935730"/>
            <a:ext cx="5196840" cy="2461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lvl="1" indent="0">
              <a:buFont typeface="Arial" panose="020B0604020202020204" pitchFamily="34" charset="0"/>
              <a:buNone/>
            </a:pPr>
            <a:endParaRPr lang="en-AU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sym typeface="+mn-ea"/>
              </a:rPr>
              <a:t>An audit of their big data practice </a:t>
            </a:r>
            <a:endParaRPr lang="en-US" sz="320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sym typeface="+mn-ea"/>
              </a:rPr>
              <a:t>Recommendations for a successful IPO </a:t>
            </a:r>
            <a:endParaRPr lang="en-US" sz="320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sym typeface="+mn-ea"/>
              </a:rPr>
              <a:t>An analysis of their content categories that highlights the top 5 categories with the largest aggregate popularity</a:t>
            </a:r>
            <a:endParaRPr lang="en-US" sz="3200">
              <a:solidFill>
                <a:schemeClr val="bg1"/>
              </a:solidFill>
            </a:endParaRPr>
          </a:p>
          <a:p>
            <a:pPr marL="1828800" lvl="4" indent="457200"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159230" y="723900"/>
            <a:ext cx="3367405" cy="9090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/>
              <a:t>Andrew Fleming (Chief Technical Architect)</a:t>
            </a:r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r>
              <a:rPr lang="en-US" sz="3600"/>
              <a:t>Marcus Rompton (Senior Principle)</a:t>
            </a:r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r>
              <a:rPr lang="en-US" sz="3600"/>
              <a:t>Abimbola Giwa (Data Analyst)</a:t>
            </a:r>
            <a:endParaRPr lang="en-US"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 panose="020B0603030202020304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4063365" y="1533525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bg1"/>
                </a:solidFill>
              </a:rPr>
              <a:t>Data study and evaluation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6095365" y="3206750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bg1"/>
                </a:solidFill>
              </a:rPr>
              <a:t>Data cleaning</a:t>
            </a:r>
            <a:r>
              <a:rPr lang="en-US"/>
              <a:t> </a:t>
            </a:r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8151495" y="4879975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bg1"/>
                </a:solidFill>
              </a:rPr>
              <a:t>Data visualization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9896475" y="6314440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bg1"/>
                </a:solidFill>
              </a:rPr>
              <a:t>Data analysis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12143740" y="8537575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bg1"/>
                </a:solidFill>
              </a:rPr>
              <a:t>Data insight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20" name="Picture 19" descr="Top 5 Categori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685" y="17145"/>
            <a:ext cx="9886315" cy="646430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955040" y="2183130"/>
            <a:ext cx="7458710" cy="429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200" b="1"/>
              <a:t>The top 5 categories include:</a:t>
            </a:r>
            <a:endParaRPr lang="en-US" sz="32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Animals, with a total score of 74,965</a:t>
            </a:r>
            <a:endParaRPr lang="en-US" sz="32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Science, with  71,168</a:t>
            </a:r>
            <a:endParaRPr lang="en-US" sz="32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Healthy eating, with 69,339</a:t>
            </a:r>
            <a:endParaRPr lang="en-US" sz="32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Technology, with 68,738</a:t>
            </a:r>
            <a:endParaRPr lang="en-US" sz="32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and Food, being the least, with 66,676</a:t>
            </a:r>
            <a:endParaRPr lang="en-US" sz="3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811557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2776220" y="7847330"/>
            <a:ext cx="2900680" cy="2185670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534466" y="26639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4401800" y="133350"/>
            <a:ext cx="3545205" cy="2421255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Category by content typ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035" y="2554605"/>
            <a:ext cx="10896600" cy="5518150"/>
          </a:xfrm>
          <a:prstGeom prst="rect">
            <a:avLst/>
          </a:prstGeom>
        </p:spPr>
      </p:pic>
      <p:sp>
        <p:nvSpPr>
          <p:cNvPr id="28" name="Text Box 27"/>
          <p:cNvSpPr txBox="1"/>
          <p:nvPr/>
        </p:nvSpPr>
        <p:spPr>
          <a:xfrm>
            <a:off x="2514600" y="2652395"/>
            <a:ext cx="4937760" cy="5004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Photo and audio content types are more appealing to users,followed by video content type.</a:t>
            </a:r>
            <a:endParaRPr lang="en-US" sz="32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There are 16 unique categories in total.</a:t>
            </a:r>
            <a:endParaRPr lang="en-US" sz="3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811557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2776220" y="7847330"/>
            <a:ext cx="2900680" cy="2185670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534466" y="26639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4401800" y="133350"/>
            <a:ext cx="3545205" cy="2421255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 Box 27"/>
          <p:cNvSpPr txBox="1"/>
          <p:nvPr/>
        </p:nvSpPr>
        <p:spPr>
          <a:xfrm>
            <a:off x="2514600" y="2652395"/>
            <a:ext cx="4937760" cy="5004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Animal, which is the highest category, has 15 reaction types.</a:t>
            </a:r>
            <a:endParaRPr lang="en-US" sz="32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Animal has 1897 reactions to posts</a:t>
            </a:r>
            <a:endParaRPr lang="en-US" sz="3200" b="1"/>
          </a:p>
        </p:txBody>
      </p:sp>
      <p:pic>
        <p:nvPicPr>
          <p:cNvPr id="29" name="Picture 28" descr="Animal reaction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350" y="2628900"/>
            <a:ext cx="10417810" cy="3352165"/>
          </a:xfrm>
          <a:prstGeom prst="rect">
            <a:avLst/>
          </a:prstGeom>
        </p:spPr>
      </p:pic>
      <p:pic>
        <p:nvPicPr>
          <p:cNvPr id="27" name="Picture 26" descr="Animal reactions numbe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740" y="6035040"/>
            <a:ext cx="5478780" cy="1875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1930</Words>
  <Application>WPS Presentation</Application>
  <PresentationFormat>Custom</PresentationFormat>
  <Paragraphs>111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Graphik Regular</vt:lpstr>
      <vt:lpstr>Yu Gothic UI</vt:lpstr>
      <vt:lpstr>Clear Sans Regular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HP</cp:lastModifiedBy>
  <cp:revision>17</cp:revision>
  <dcterms:created xsi:type="dcterms:W3CDTF">2006-08-16T00:00:00Z</dcterms:created>
  <dcterms:modified xsi:type="dcterms:W3CDTF">2024-08-31T02:49:32Z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14B1EC09DC7242A88331A52DD5A916FC_12</vt:lpwstr>
  </property>
  <property fmtid="{D5CDD505-2E9C-101B-9397-08002B2CF9AE}" pid="3" name="KSOProductBuildVer">
    <vt:lpwstr>1033-12.2.0.17562</vt:lpwstr>
  </property>
</Properties>
</file>